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0" autoAdjust="0"/>
    <p:restoredTop sz="94660"/>
  </p:normalViewPr>
  <p:slideViewPr>
    <p:cSldViewPr snapToGrid="0">
      <p:cViewPr varScale="1">
        <p:scale>
          <a:sx n="73" d="100"/>
          <a:sy n="73" d="100"/>
        </p:scale>
        <p:origin x="8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3550-68AF-4FC7-850F-C19BBFEEF3BD}" type="datetimeFigureOut">
              <a:rPr lang="en-US" smtClean="0"/>
              <a:t>31-May-20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8B5B2-5A38-4EF7-A658-9FF225B99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598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3550-68AF-4FC7-850F-C19BBFEEF3BD}" type="datetimeFigureOut">
              <a:rPr lang="en-US" smtClean="0"/>
              <a:t>31-May-20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8B5B2-5A38-4EF7-A658-9FF225B99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780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3550-68AF-4FC7-850F-C19BBFEEF3BD}" type="datetimeFigureOut">
              <a:rPr lang="en-US" smtClean="0"/>
              <a:t>31-May-20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8B5B2-5A38-4EF7-A658-9FF225B99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581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3550-68AF-4FC7-850F-C19BBFEEF3BD}" type="datetimeFigureOut">
              <a:rPr lang="en-US" smtClean="0"/>
              <a:t>31-May-20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8B5B2-5A38-4EF7-A658-9FF225B99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819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3550-68AF-4FC7-850F-C19BBFEEF3BD}" type="datetimeFigureOut">
              <a:rPr lang="en-US" smtClean="0"/>
              <a:t>31-May-20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8B5B2-5A38-4EF7-A658-9FF225B99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076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3550-68AF-4FC7-850F-C19BBFEEF3BD}" type="datetimeFigureOut">
              <a:rPr lang="en-US" smtClean="0"/>
              <a:t>31-May-20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8B5B2-5A38-4EF7-A658-9FF225B99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863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3550-68AF-4FC7-850F-C19BBFEEF3BD}" type="datetimeFigureOut">
              <a:rPr lang="en-US" smtClean="0"/>
              <a:t>31-May-20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8B5B2-5A38-4EF7-A658-9FF225B99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220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3550-68AF-4FC7-850F-C19BBFEEF3BD}" type="datetimeFigureOut">
              <a:rPr lang="en-US" smtClean="0"/>
              <a:t>31-May-20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8B5B2-5A38-4EF7-A658-9FF225B99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22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3550-68AF-4FC7-850F-C19BBFEEF3BD}" type="datetimeFigureOut">
              <a:rPr lang="en-US" smtClean="0"/>
              <a:t>31-May-20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8B5B2-5A38-4EF7-A658-9FF225B99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284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3550-68AF-4FC7-850F-C19BBFEEF3BD}" type="datetimeFigureOut">
              <a:rPr lang="en-US" smtClean="0"/>
              <a:t>31-May-20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8B5B2-5A38-4EF7-A658-9FF225B99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353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3550-68AF-4FC7-850F-C19BBFEEF3BD}" type="datetimeFigureOut">
              <a:rPr lang="en-US" smtClean="0"/>
              <a:t>31-May-20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8B5B2-5A38-4EF7-A658-9FF225B99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67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B3550-68AF-4FC7-850F-C19BBFEEF3BD}" type="datetimeFigureOut">
              <a:rPr lang="en-US" smtClean="0"/>
              <a:t>31-May-20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8B5B2-5A38-4EF7-A658-9FF225B99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198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rezi.com/view/WlbnxpiuWqy7ecQH3wy6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rezi.com/view/0ivXmSejynHFSw1kolHZ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s://www.purposegames.com/game/padezi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www.purposegames.com/game/padezi-game" TargetMode="External"/><Relationship Id="rId4" Type="http://schemas.openxmlformats.org/officeDocument/2006/relationships/hyperlink" Target="https://www.purposegames.com/game/pitanja-za-padez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estmoz.com/q/3102588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06656" cy="6729984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0" y="1621536"/>
            <a:ext cx="4876800" cy="2548128"/>
          </a:xfrm>
          <a:prstGeom prst="wedgeRoundRectCallout">
            <a:avLst>
              <a:gd name="adj1" fmla="val 66009"/>
              <a:gd name="adj2" fmla="val 68718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600" b="1" dirty="0" smtClean="0"/>
              <a:t>Пројекат „Падежи“</a:t>
            </a:r>
          </a:p>
          <a:p>
            <a:endParaRPr lang="sr-Cyrl-RS" sz="2800" dirty="0" smtClean="0"/>
          </a:p>
          <a:p>
            <a:r>
              <a:rPr lang="sr-Cyrl-RS" sz="2800" dirty="0" smtClean="0"/>
              <a:t>ОШ „Десанка Максимовић“</a:t>
            </a:r>
          </a:p>
          <a:p>
            <a:pPr algn="ctr"/>
            <a:r>
              <a:rPr lang="sr-Cyrl-RS" sz="2800" dirty="0" smtClean="0"/>
              <a:t>Наставник Биљана Кнежевић</a:t>
            </a:r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86433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Шта даље?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274" y="1496441"/>
            <a:ext cx="7336892" cy="4351338"/>
          </a:xfrm>
        </p:spPr>
      </p:pic>
      <p:sp>
        <p:nvSpPr>
          <p:cNvPr id="5" name="TextBox 4"/>
          <p:cNvSpPr txBox="1"/>
          <p:nvPr/>
        </p:nvSpPr>
        <p:spPr>
          <a:xfrm>
            <a:off x="838200" y="2061073"/>
            <a:ext cx="29169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Ова група се неће угасити, промениће само назив пројекта. Надамо се да ће се и други придружити. Ученици су се забављали и желе још занимљивих искустава у школи!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7815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Прва фаза пројекта: Анкета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838" y="1533017"/>
            <a:ext cx="8481796" cy="4351338"/>
          </a:xfrm>
        </p:spPr>
      </p:pic>
      <p:sp>
        <p:nvSpPr>
          <p:cNvPr id="5" name="TextBox 4"/>
          <p:cNvSpPr txBox="1"/>
          <p:nvPr/>
        </p:nvSpPr>
        <p:spPr>
          <a:xfrm>
            <a:off x="390144" y="1690688"/>
            <a:ext cx="26456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У онлајн алату </a:t>
            </a:r>
            <a:r>
              <a:rPr lang="en-US" sz="2400" dirty="0" err="1" smtClean="0"/>
              <a:t>Linoit</a:t>
            </a:r>
            <a:r>
              <a:rPr lang="en-US" sz="2400" dirty="0" smtClean="0"/>
              <a:t> </a:t>
            </a:r>
            <a:r>
              <a:rPr lang="sr-Cyrl-RS" sz="2400" dirty="0" smtClean="0"/>
              <a:t>ученици су изнели своје ставове у дискусији „Да ли је потребно учити граматику када већ знамо да говоримо српски језик“, коју је започео наставник.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71679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Друга фаза пројекта: Подела задужења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3" t="373" b="4643"/>
          <a:stretch/>
        </p:blipFill>
        <p:spPr>
          <a:xfrm>
            <a:off x="3584448" y="1560576"/>
            <a:ext cx="8473440" cy="4133088"/>
          </a:xfrm>
        </p:spPr>
      </p:pic>
      <p:sp>
        <p:nvSpPr>
          <p:cNvPr id="6" name="TextBox 5"/>
          <p:cNvSpPr txBox="1"/>
          <p:nvPr/>
        </p:nvSpPr>
        <p:spPr>
          <a:xfrm>
            <a:off x="134112" y="1560576"/>
            <a:ext cx="35844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Наставник је позвао заинтересоване ученике да се укључе у пројекат и објаснио план рада и задужења. Заинтересовани ученици у алату </a:t>
            </a:r>
            <a:r>
              <a:rPr lang="en-US" sz="2400" dirty="0" err="1" smtClean="0"/>
              <a:t>Linoit</a:t>
            </a:r>
            <a:r>
              <a:rPr lang="sr-Cyrl-RS" sz="2400" dirty="0" smtClean="0"/>
              <a:t> написали су шта би волели да обраде.</a:t>
            </a:r>
          </a:p>
          <a:p>
            <a:r>
              <a:rPr lang="sr-Cyrl-RS" sz="2400" dirty="0" smtClean="0"/>
              <a:t>Направљена је група Пројекат „Падежи“ преко платформе </a:t>
            </a:r>
            <a:r>
              <a:rPr lang="en-US" sz="2400" dirty="0" smtClean="0"/>
              <a:t>Viber </a:t>
            </a:r>
            <a:r>
              <a:rPr lang="sr-Cyrl-RS" sz="2400" dirty="0" smtClean="0"/>
              <a:t>за лакшу комуникацију.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8382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Трећа фаза пројекта: Постављање циљева, договор у вези са оцењивањем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59609"/>
            <a:ext cx="10515600" cy="3258439"/>
          </a:xfrm>
        </p:spPr>
        <p:txBody>
          <a:bodyPr/>
          <a:lstStyle/>
          <a:p>
            <a:r>
              <a:rPr lang="sr-Cyrl-RS" dirty="0" smtClean="0"/>
              <a:t>Наставник је учесницима пројекта објаснио који су циљеви ове активности, као и исходе које треба да остваре.</a:t>
            </a:r>
          </a:p>
          <a:p>
            <a:r>
              <a:rPr lang="sr-Cyrl-RS" dirty="0" smtClean="0"/>
              <a:t>Договорено је шта ће све ући у оцењивање: залагање, поштовање рокова, међусобна сарадња и подршка, креативност.</a:t>
            </a:r>
          </a:p>
          <a:p>
            <a:r>
              <a:rPr lang="sr-Cyrl-RS" dirty="0" smtClean="0"/>
              <a:t>Након ове фазе, наставник је поставио почетни слајд са елементима који треба да буду попуњени, па су ученици започели активности.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653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Четврта фаза: Израда презентација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912" y="1584960"/>
            <a:ext cx="7805872" cy="4620768"/>
          </a:xfrm>
        </p:spPr>
      </p:pic>
      <p:sp>
        <p:nvSpPr>
          <p:cNvPr id="5" name="TextBox 4"/>
          <p:cNvSpPr txBox="1"/>
          <p:nvPr/>
        </p:nvSpPr>
        <p:spPr>
          <a:xfrm>
            <a:off x="524256" y="1690688"/>
            <a:ext cx="30236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Ученици раде појединачне задатке: свако има свој падеж који обрађује у лекцији. Истовременим радом одабрале су позадину и окружење, као и фонт презентације.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4256" y="5713407"/>
            <a:ext cx="2828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>
                <a:hlinkClick r:id="rId3"/>
              </a:rPr>
              <a:t>Погледај презентацију.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88596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Пета фаза: Квиз знања за увежбавање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878" y="1545209"/>
            <a:ext cx="7933476" cy="4351338"/>
          </a:xfrm>
        </p:spPr>
      </p:pic>
      <p:sp>
        <p:nvSpPr>
          <p:cNvPr id="5" name="TextBox 4"/>
          <p:cNvSpPr txBox="1"/>
          <p:nvPr/>
        </p:nvSpPr>
        <p:spPr>
          <a:xfrm>
            <a:off x="207264" y="1690688"/>
            <a:ext cx="331188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Наставник је преузео готов квиз из базе Прези презентација и поделио са ученицима. Њихов задатак је да пронађу одговарајућа занимљива питања која ће помоћи ученицима да увежбају примену градива. Постојећа питања треба заменити новим.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15310" y="6215003"/>
            <a:ext cx="5328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>
                <a:hlinkClick r:id="rId3"/>
              </a:rPr>
              <a:t>Погледај квиз о падежима.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45709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05160" cy="1325563"/>
          </a:xfrm>
        </p:spPr>
        <p:txBody>
          <a:bodyPr/>
          <a:lstStyle/>
          <a:p>
            <a:pPr algn="ctr"/>
            <a:r>
              <a:rPr lang="sr-Cyrl-RS" dirty="0" smtClean="0"/>
              <a:t>Шеста фаза пројекта: Игрице за увежбавање знања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512" y="1646907"/>
            <a:ext cx="2717440" cy="201179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756" y="1609868"/>
            <a:ext cx="3257636" cy="20858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31164" y="5194545"/>
            <a:ext cx="104547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/>
              <a:t>Наставник прави игрице за вежбање основног, средњег и напредног нивоа знања о падежима у алату </a:t>
            </a:r>
            <a:r>
              <a:rPr lang="en-US" sz="2800" dirty="0" smtClean="0"/>
              <a:t>Purpose games.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59308" y="4007300"/>
            <a:ext cx="4181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/>
              <a:t>Игрицу за увежбавање основног нивоа можете играти </a:t>
            </a:r>
            <a:r>
              <a:rPr lang="sr-Cyrl-RS" sz="2000" dirty="0" smtClean="0">
                <a:hlinkClick r:id="rId4"/>
              </a:rPr>
              <a:t>ОВДЕ</a:t>
            </a:r>
            <a:r>
              <a:rPr lang="sr-Cyrl-RS" dirty="0" smtClean="0"/>
              <a:t>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20756" y="3984406"/>
            <a:ext cx="3791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/>
              <a:t>Игрицу за увежбавање средњег нивоа можете играти </a:t>
            </a:r>
            <a:r>
              <a:rPr lang="sr-Cyrl-RS" sz="2000" dirty="0" smtClean="0">
                <a:hlinkClick r:id="rId5"/>
              </a:rPr>
              <a:t>ОВДЕ</a:t>
            </a:r>
            <a:r>
              <a:rPr lang="sr-Cyrl-RS" sz="2000" dirty="0" smtClean="0"/>
              <a:t>.</a:t>
            </a: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6" y="1563844"/>
            <a:ext cx="2934317" cy="22596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12468" y="4007300"/>
            <a:ext cx="4196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/>
              <a:t>Игрицу за увежбавање напредног нивоа можете играти </a:t>
            </a:r>
            <a:r>
              <a:rPr lang="sr-Cyrl-RS" sz="2000" dirty="0" smtClean="0">
                <a:hlinkClick r:id="rId7"/>
              </a:rPr>
              <a:t>ОВДЕ</a:t>
            </a:r>
            <a:r>
              <a:rPr lang="sr-Cyrl-R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89933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109093"/>
            <a:ext cx="10878312" cy="1325563"/>
          </a:xfrm>
        </p:spPr>
        <p:txBody>
          <a:bodyPr/>
          <a:lstStyle/>
          <a:p>
            <a:r>
              <a:rPr lang="sr-Cyrl-RS" dirty="0" smtClean="0"/>
              <a:t>Седма фаза пројекта: Тест за проверу знања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0" b="37000"/>
          <a:stretch/>
        </p:blipFill>
        <p:spPr>
          <a:xfrm>
            <a:off x="4492752" y="1178624"/>
            <a:ext cx="7229856" cy="2442400"/>
          </a:xfrm>
        </p:spPr>
      </p:pic>
      <p:sp>
        <p:nvSpPr>
          <p:cNvPr id="5" name="TextBox 4"/>
          <p:cNvSpPr txBox="1"/>
          <p:nvPr/>
        </p:nvSpPr>
        <p:spPr>
          <a:xfrm>
            <a:off x="377952" y="1910144"/>
            <a:ext cx="33162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У алату </a:t>
            </a:r>
            <a:r>
              <a:rPr lang="en-US" sz="2400" dirty="0" err="1" smtClean="0"/>
              <a:t>Testmoz</a:t>
            </a:r>
            <a:r>
              <a:rPr lang="sr-Cyrl-RS" sz="2400" dirty="0" smtClean="0"/>
              <a:t> наставник прави тест за проверу знања. Овај софтвер нуди повратну информацију ученицима, а наставнику богату статистику за формативно/сумативно праћење чак и у бесплатној верзији.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852416" y="3220914"/>
            <a:ext cx="6729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/>
              <a:t>Своје знање о падежима можете проверити у </a:t>
            </a:r>
            <a:r>
              <a:rPr lang="sr-Cyrl-RS" sz="2000" dirty="0" smtClean="0">
                <a:hlinkClick r:id="rId3"/>
              </a:rPr>
              <a:t>ОВОМ ТЕСТУ</a:t>
            </a:r>
            <a:r>
              <a:rPr lang="sr-Cyrl-RS" sz="2000" dirty="0" smtClean="0"/>
              <a:t>.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752" y="3741170"/>
            <a:ext cx="7229856" cy="291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278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Евалуација рада на пројекту, вредновање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22" y="1690688"/>
            <a:ext cx="8621846" cy="4351338"/>
          </a:xfrm>
        </p:spPr>
      </p:pic>
      <p:sp>
        <p:nvSpPr>
          <p:cNvPr id="5" name="TextBox 4"/>
          <p:cNvSpPr txBox="1"/>
          <p:nvPr/>
        </p:nvSpPr>
        <p:spPr>
          <a:xfrm>
            <a:off x="353568" y="1533017"/>
            <a:ext cx="1950720" cy="4172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0832" y="1690688"/>
            <a:ext cx="18531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На крају пројекта ученице су извршиле евалуацију: процениле су да ли су циљеви и исходи остварени. Њихов рад наставник је вредновао уз дискусију путем групе на платформи </a:t>
            </a:r>
            <a:r>
              <a:rPr lang="en-US" dirty="0" smtClean="0"/>
              <a:t>Viber.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6491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431</Words>
  <Application>Microsoft Office PowerPoint</Application>
  <PresentationFormat>Widescreen</PresentationFormat>
  <Paragraphs>31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Прва фаза пројекта: Анкета</vt:lpstr>
      <vt:lpstr>Друга фаза пројекта: Подела задужења</vt:lpstr>
      <vt:lpstr>Трећа фаза пројекта: Постављање циљева, договор у вези са оцењивањем</vt:lpstr>
      <vt:lpstr>Четврта фаза: Израда презентација</vt:lpstr>
      <vt:lpstr>Пета фаза: Квиз знања за увежбавање</vt:lpstr>
      <vt:lpstr>Шеста фаза пројекта: Игрице за увежбавање знања</vt:lpstr>
      <vt:lpstr>Седма фаза пројекта: Тест за проверу знања</vt:lpstr>
      <vt:lpstr>Евалуација рада на пројекту, вредновање</vt:lpstr>
      <vt:lpstr>Шта даље?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 k</dc:creator>
  <cp:lastModifiedBy>b k</cp:lastModifiedBy>
  <cp:revision>12</cp:revision>
  <dcterms:created xsi:type="dcterms:W3CDTF">2020-05-31T17:15:10Z</dcterms:created>
  <dcterms:modified xsi:type="dcterms:W3CDTF">2020-05-31T19:03:39Z</dcterms:modified>
</cp:coreProperties>
</file>